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9"/>
  </p:notesMasterIdLst>
  <p:handoutMasterIdLst>
    <p:handoutMasterId r:id="rId60"/>
  </p:handoutMasterIdLst>
  <p:sldIdLst>
    <p:sldId id="1016" r:id="rId2"/>
    <p:sldId id="1017" r:id="rId3"/>
    <p:sldId id="947" r:id="rId4"/>
    <p:sldId id="948" r:id="rId5"/>
    <p:sldId id="1032" r:id="rId6"/>
    <p:sldId id="1007" r:id="rId7"/>
    <p:sldId id="949" r:id="rId8"/>
    <p:sldId id="1044" r:id="rId9"/>
    <p:sldId id="950" r:id="rId10"/>
    <p:sldId id="951" r:id="rId11"/>
    <p:sldId id="952" r:id="rId12"/>
    <p:sldId id="953" r:id="rId13"/>
    <p:sldId id="954" r:id="rId14"/>
    <p:sldId id="955" r:id="rId15"/>
    <p:sldId id="1030" r:id="rId16"/>
    <p:sldId id="1031" r:id="rId17"/>
    <p:sldId id="1021" r:id="rId18"/>
    <p:sldId id="1022" r:id="rId19"/>
    <p:sldId id="1023" r:id="rId20"/>
    <p:sldId id="1029" r:id="rId21"/>
    <p:sldId id="1026" r:id="rId22"/>
    <p:sldId id="1035" r:id="rId23"/>
    <p:sldId id="1034" r:id="rId24"/>
    <p:sldId id="1033" r:id="rId25"/>
    <p:sldId id="1037" r:id="rId26"/>
    <p:sldId id="1036" r:id="rId27"/>
    <p:sldId id="1038" r:id="rId28"/>
    <p:sldId id="1025" r:id="rId29"/>
    <p:sldId id="1039" r:id="rId30"/>
    <p:sldId id="1040" r:id="rId31"/>
    <p:sldId id="1042" r:id="rId32"/>
    <p:sldId id="1043" r:id="rId33"/>
    <p:sldId id="956" r:id="rId34"/>
    <p:sldId id="957" r:id="rId35"/>
    <p:sldId id="958" r:id="rId36"/>
    <p:sldId id="959" r:id="rId37"/>
    <p:sldId id="960" r:id="rId38"/>
    <p:sldId id="961" r:id="rId39"/>
    <p:sldId id="962" r:id="rId40"/>
    <p:sldId id="963" r:id="rId41"/>
    <p:sldId id="964" r:id="rId42"/>
    <p:sldId id="965" r:id="rId43"/>
    <p:sldId id="966" r:id="rId44"/>
    <p:sldId id="967" r:id="rId45"/>
    <p:sldId id="968" r:id="rId46"/>
    <p:sldId id="969" r:id="rId47"/>
    <p:sldId id="970" r:id="rId48"/>
    <p:sldId id="971" r:id="rId49"/>
    <p:sldId id="972" r:id="rId50"/>
    <p:sldId id="973" r:id="rId51"/>
    <p:sldId id="974" r:id="rId52"/>
    <p:sldId id="975" r:id="rId53"/>
    <p:sldId id="1008" r:id="rId54"/>
    <p:sldId id="1011" r:id="rId55"/>
    <p:sldId id="1009" r:id="rId56"/>
    <p:sldId id="1010" r:id="rId57"/>
    <p:sldId id="835" r:id="rId58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 varScale="1">
        <p:scale>
          <a:sx n="89" d="100"/>
          <a:sy n="89" d="100"/>
        </p:scale>
        <p:origin x="-133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notesMaster" Target="notesMasters/notes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handoutMaster" Target="handoutMasters/handoutMaster1.xml"/><Relationship Id="rId61" Type="http://schemas.openxmlformats.org/officeDocument/2006/relationships/printerSettings" Target="printerSettings/printerSettings1.bin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3.png>
</file>

<file path=ppt/media/image15.jpg>
</file>

<file path=ppt/media/image16.jpeg>
</file>

<file path=ppt/media/image17.png>
</file>

<file path=ppt/media/image18.JPG>
</file>

<file path=ppt/media/image19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3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36E6405B-F78F-46B5-B6E5-1E5B5CD19155}" type="slidenum">
              <a:rPr lang="en-GB" smtClean="0"/>
              <a:pPr defTabSz="963613"/>
              <a:t>48</a:t>
            </a:fld>
            <a:endParaRPr lang="en-GB" smtClean="0"/>
          </a:p>
        </p:txBody>
      </p:sp>
      <p:sp>
        <p:nvSpPr>
          <p:cNvPr id="13926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926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9F32F22-692C-441F-AEA6-2A12A7655C77}" type="slidenum">
              <a:rPr lang="en-GB" smtClean="0"/>
              <a:pPr defTabSz="963613"/>
              <a:t>49</a:t>
            </a:fld>
            <a:endParaRPr lang="en-GB" smtClean="0"/>
          </a:p>
        </p:txBody>
      </p:sp>
      <p:sp>
        <p:nvSpPr>
          <p:cNvPr id="13824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824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DAF59DD-CBD8-4A55-A5D6-1BA11FFBBA18}" type="slidenum">
              <a:rPr lang="en-GB" smtClean="0"/>
              <a:pPr defTabSz="963613"/>
              <a:t>7</a:t>
            </a:fld>
            <a:endParaRPr lang="en-GB" smtClean="0"/>
          </a:p>
        </p:txBody>
      </p:sp>
      <p:sp>
        <p:nvSpPr>
          <p:cNvPr id="12800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800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CB42298A-3F49-4C80-BB00-5E493BF191B6}" type="slidenum">
              <a:rPr lang="en-GB" smtClean="0"/>
              <a:pPr defTabSz="963613"/>
              <a:t>11</a:t>
            </a:fld>
            <a:endParaRPr lang="en-GB" smtClean="0"/>
          </a:p>
        </p:txBody>
      </p:sp>
      <p:sp>
        <p:nvSpPr>
          <p:cNvPr id="13005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005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12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1F8F4C4C-C06B-46F3-AE53-137131BE020E}" type="slidenum">
              <a:rPr lang="en-GB" smtClean="0"/>
              <a:pPr defTabSz="963613"/>
              <a:t>14</a:t>
            </a:fld>
            <a:endParaRPr lang="en-GB" smtClean="0"/>
          </a:p>
        </p:txBody>
      </p:sp>
      <p:sp>
        <p:nvSpPr>
          <p:cNvPr id="44035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4036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1F8F4C4C-C06B-46F3-AE53-137131BE020E}" type="slidenum">
              <a:rPr lang="en-GB" smtClean="0"/>
              <a:pPr defTabSz="963613"/>
              <a:t>16</a:t>
            </a:fld>
            <a:endParaRPr lang="en-GB" smtClean="0"/>
          </a:p>
        </p:txBody>
      </p:sp>
      <p:sp>
        <p:nvSpPr>
          <p:cNvPr id="44035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4036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0771FB76-BA5D-4D25-9F77-45C123F57537}" type="slidenum">
              <a:rPr lang="en-GB" smtClean="0"/>
              <a:pPr defTabSz="963613"/>
              <a:t>41</a:t>
            </a:fld>
            <a:endParaRPr lang="en-GB" smtClean="0"/>
          </a:p>
        </p:txBody>
      </p:sp>
      <p:sp>
        <p:nvSpPr>
          <p:cNvPr id="1331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31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44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B7AEF09B-280C-4F51-A71A-017F83C614AE}" type="slidenum">
              <a:rPr lang="en-GB" smtClean="0"/>
              <a:pPr defTabSz="963613"/>
              <a:t>45</a:t>
            </a:fld>
            <a:endParaRPr lang="en-GB" smtClean="0"/>
          </a:p>
        </p:txBody>
      </p:sp>
      <p:sp>
        <p:nvSpPr>
          <p:cNvPr id="13517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517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e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JP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5: Analyzing Graphs (1/</a:t>
            </a:r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smtClean="0">
                <a:solidFill>
                  <a:schemeClr val="bg2"/>
                </a:solidFill>
                <a:latin typeface="Gill Sans"/>
                <a:cs typeface="Gill Sans"/>
              </a:rPr>
              <a:t>February 2,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17637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Representing Graphs</a:t>
            </a:r>
          </a:p>
        </p:txBody>
      </p:sp>
      <p:sp>
        <p:nvSpPr>
          <p:cNvPr id="768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 = (V, E)</a:t>
            </a:r>
          </a:p>
          <a:p>
            <a:r>
              <a:rPr lang="en-US" dirty="0" smtClean="0"/>
              <a:t>Three common representations</a:t>
            </a:r>
          </a:p>
          <a:p>
            <a:pPr lvl="1"/>
            <a:r>
              <a:rPr lang="en-US" dirty="0" smtClean="0"/>
              <a:t>Adjacency matrix</a:t>
            </a:r>
          </a:p>
          <a:p>
            <a:pPr lvl="1"/>
            <a:r>
              <a:rPr lang="en-US" dirty="0" smtClean="0"/>
              <a:t>Adjacency list</a:t>
            </a:r>
          </a:p>
          <a:p>
            <a:pPr lvl="1"/>
            <a:r>
              <a:rPr lang="en-US" dirty="0" smtClean="0"/>
              <a:t>Edge lists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705487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Adjacency Matrices</a:t>
            </a:r>
          </a:p>
        </p:txBody>
      </p:sp>
      <p:sp>
        <p:nvSpPr>
          <p:cNvPr id="77827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GB" dirty="0" smtClean="0"/>
              <a:t>Represent a graph as an </a:t>
            </a:r>
            <a:r>
              <a:rPr lang="en-GB" i="1" dirty="0" smtClean="0"/>
              <a:t>n</a:t>
            </a:r>
            <a:r>
              <a:rPr lang="en-GB" dirty="0" smtClean="0"/>
              <a:t> x </a:t>
            </a:r>
            <a:r>
              <a:rPr lang="en-GB" i="1" dirty="0" smtClean="0"/>
              <a:t>n</a:t>
            </a:r>
            <a:r>
              <a:rPr lang="en-GB" dirty="0" smtClean="0"/>
              <a:t> square matrix </a:t>
            </a:r>
            <a:r>
              <a:rPr lang="en-GB" i="1" dirty="0" smtClean="0"/>
              <a:t>M</a:t>
            </a:r>
          </a:p>
          <a:p>
            <a:pPr lvl="1"/>
            <a:r>
              <a:rPr lang="en-GB" i="1" dirty="0" smtClean="0"/>
              <a:t>n</a:t>
            </a:r>
            <a:r>
              <a:rPr lang="en-GB" dirty="0" smtClean="0"/>
              <a:t> = |V|</a:t>
            </a:r>
          </a:p>
          <a:p>
            <a:pPr lvl="1"/>
            <a:r>
              <a:rPr lang="en-GB" i="1" dirty="0" err="1" smtClean="0"/>
              <a:t>M</a:t>
            </a:r>
            <a:r>
              <a:rPr lang="en-GB" i="1" baseline="-25000" dirty="0" err="1" smtClean="0"/>
              <a:t>ij</a:t>
            </a:r>
            <a:r>
              <a:rPr lang="en-GB" dirty="0" smtClean="0"/>
              <a:t> = 1 means a link from node </a:t>
            </a:r>
            <a:r>
              <a:rPr lang="en-GB" i="1" dirty="0" err="1" smtClean="0"/>
              <a:t>i</a:t>
            </a:r>
            <a:r>
              <a:rPr lang="en-GB" dirty="0" smtClean="0"/>
              <a:t> to </a:t>
            </a:r>
            <a:r>
              <a:rPr lang="en-GB" i="1" dirty="0" smtClean="0"/>
              <a:t>j</a:t>
            </a:r>
          </a:p>
          <a:p>
            <a:endParaRPr lang="en-GB" dirty="0" smtClean="0"/>
          </a:p>
          <a:p>
            <a:pPr lvl="1"/>
            <a:endParaRPr lang="en-GB" dirty="0" smtClean="0"/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35319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ill Sans"/>
                        <a:cs typeface="Gill San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7866" name="Oval 7"/>
          <p:cNvSpPr>
            <a:spLocks noChangeArrowheads="1"/>
          </p:cNvSpPr>
          <p:nvPr/>
        </p:nvSpPr>
        <p:spPr bwMode="auto">
          <a:xfrm>
            <a:off x="5334000" y="34290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77867" name="Oval 10"/>
          <p:cNvSpPr>
            <a:spLocks noChangeArrowheads="1"/>
          </p:cNvSpPr>
          <p:nvPr/>
        </p:nvSpPr>
        <p:spPr bwMode="auto">
          <a:xfrm>
            <a:off x="6781800" y="2743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77868" name="Oval 11"/>
          <p:cNvSpPr>
            <a:spLocks noChangeArrowheads="1"/>
          </p:cNvSpPr>
          <p:nvPr/>
        </p:nvSpPr>
        <p:spPr bwMode="auto">
          <a:xfrm>
            <a:off x="7924800" y="3886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77869" name="Oval 12"/>
          <p:cNvSpPr>
            <a:spLocks noChangeArrowheads="1"/>
          </p:cNvSpPr>
          <p:nvPr/>
        </p:nvSpPr>
        <p:spPr bwMode="auto">
          <a:xfrm>
            <a:off x="6324600" y="5105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4</a:t>
            </a:r>
          </a:p>
        </p:txBody>
      </p:sp>
      <p:cxnSp>
        <p:nvCxnSpPr>
          <p:cNvPr id="77870" name="Curved Connector 14"/>
          <p:cNvCxnSpPr>
            <a:cxnSpLocks noChangeShapeType="1"/>
            <a:stCxn id="77866" idx="0"/>
            <a:endCxn id="77867" idx="2"/>
          </p:cNvCxnSpPr>
          <p:nvPr/>
        </p:nvCxnSpPr>
        <p:spPr bwMode="auto">
          <a:xfrm rot="5400000" flipH="1" flipV="1">
            <a:off x="5981700" y="26289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1" name="Curved Connector 14"/>
          <p:cNvCxnSpPr>
            <a:cxnSpLocks noChangeShapeType="1"/>
            <a:stCxn id="77866" idx="4"/>
            <a:endCxn id="77869" idx="2"/>
          </p:cNvCxnSpPr>
          <p:nvPr/>
        </p:nvCxnSpPr>
        <p:spPr bwMode="auto">
          <a:xfrm rot="16200000" flipH="1">
            <a:off x="5257800" y="43053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2" name="Curved Connector 14"/>
          <p:cNvCxnSpPr>
            <a:cxnSpLocks noChangeShapeType="1"/>
            <a:stCxn id="77867" idx="4"/>
            <a:endCxn id="77866" idx="6"/>
          </p:cNvCxnSpPr>
          <p:nvPr/>
        </p:nvCxnSpPr>
        <p:spPr bwMode="auto">
          <a:xfrm rot="5400000">
            <a:off x="6248400" y="28956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3" name="Curved Connector 14"/>
          <p:cNvCxnSpPr>
            <a:cxnSpLocks noChangeShapeType="1"/>
            <a:stCxn id="77867" idx="6"/>
            <a:endCxn id="77868" idx="0"/>
          </p:cNvCxnSpPr>
          <p:nvPr/>
        </p:nvCxnSpPr>
        <p:spPr bwMode="auto">
          <a:xfrm>
            <a:off x="7315200" y="3009900"/>
            <a:ext cx="876300" cy="8763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4" name="Curved Connector 14"/>
          <p:cNvCxnSpPr>
            <a:cxnSpLocks noChangeShapeType="1"/>
            <a:stCxn id="77867" idx="6"/>
            <a:endCxn id="77869" idx="6"/>
          </p:cNvCxnSpPr>
          <p:nvPr/>
        </p:nvCxnSpPr>
        <p:spPr bwMode="auto">
          <a:xfrm flipH="1">
            <a:off x="6858000" y="3009900"/>
            <a:ext cx="457200" cy="2362200"/>
          </a:xfrm>
          <a:prstGeom prst="curvedConnector3">
            <a:avLst>
              <a:gd name="adj1" fmla="val -50000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5" name="Curved Connector 14"/>
          <p:cNvCxnSpPr>
            <a:cxnSpLocks noChangeShapeType="1"/>
            <a:stCxn id="77868" idx="3"/>
            <a:endCxn id="77866" idx="5"/>
          </p:cNvCxnSpPr>
          <p:nvPr/>
        </p:nvCxnSpPr>
        <p:spPr bwMode="auto">
          <a:xfrm rot="5400000" flipH="1">
            <a:off x="6667501" y="3006725"/>
            <a:ext cx="457200" cy="2212975"/>
          </a:xfrm>
          <a:prstGeom prst="curvedConnector3">
            <a:avLst>
              <a:gd name="adj1" fmla="val -67088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6" name="Curved Connector 14"/>
          <p:cNvCxnSpPr>
            <a:cxnSpLocks noChangeShapeType="1"/>
            <a:stCxn id="77869" idx="0"/>
            <a:endCxn id="77866" idx="6"/>
          </p:cNvCxnSpPr>
          <p:nvPr/>
        </p:nvCxnSpPr>
        <p:spPr bwMode="auto">
          <a:xfrm rot="16200000" flipV="1">
            <a:off x="5524500" y="40386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7" name="Curved Connector 14"/>
          <p:cNvCxnSpPr>
            <a:cxnSpLocks noChangeShapeType="1"/>
            <a:stCxn id="77869" idx="6"/>
            <a:endCxn id="77868" idx="4"/>
          </p:cNvCxnSpPr>
          <p:nvPr/>
        </p:nvCxnSpPr>
        <p:spPr bwMode="auto">
          <a:xfrm flipV="1">
            <a:off x="6858000" y="4419600"/>
            <a:ext cx="1333500" cy="9525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4575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Matrices: Critique</a:t>
            </a:r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Amenable to mathematical manipulation</a:t>
            </a:r>
          </a:p>
          <a:p>
            <a:pPr lvl="1"/>
            <a:r>
              <a:rPr lang="en-GB" dirty="0" smtClean="0"/>
              <a:t>Iteration over rows and columns corresponds to computations on </a:t>
            </a:r>
            <a:r>
              <a:rPr lang="en-GB" dirty="0" err="1" smtClean="0"/>
              <a:t>outlinks</a:t>
            </a:r>
            <a:r>
              <a:rPr lang="en-GB" dirty="0" smtClean="0"/>
              <a:t> and </a:t>
            </a:r>
            <a:r>
              <a:rPr lang="en-GB" dirty="0" err="1" smtClean="0"/>
              <a:t>inlinks</a:t>
            </a:r>
            <a:endParaRPr lang="en-GB" dirty="0" smtClean="0"/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Lots of zeros for sparse matrices</a:t>
            </a:r>
          </a:p>
          <a:p>
            <a:pPr lvl="1"/>
            <a:r>
              <a:rPr lang="en-GB" dirty="0" smtClean="0"/>
              <a:t>Lots of wasted space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79715222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Lists</a:t>
            </a:r>
            <a:endParaRPr lang="en-US" smtClean="0"/>
          </a:p>
        </p:txBody>
      </p:sp>
      <p:sp>
        <p:nvSpPr>
          <p:cNvPr id="798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smtClean="0"/>
              <a:t>Take adjacency matrices… and throw away all the zeros</a:t>
            </a:r>
          </a:p>
        </p:txBody>
      </p:sp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3505200"/>
            <a:ext cx="1330437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1: 2,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2: 1, 3,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3: 1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4: 1, 3</a:t>
            </a: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72071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 rot="21067221">
            <a:off x="5806803" y="5654652"/>
            <a:ext cx="28828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where have we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1994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Lists: Critique</a:t>
            </a: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Much more compact representation</a:t>
            </a:r>
          </a:p>
          <a:p>
            <a:pPr lvl="1"/>
            <a:r>
              <a:rPr lang="en-GB" dirty="0" smtClean="0"/>
              <a:t>Easy to compute over </a:t>
            </a:r>
            <a:r>
              <a:rPr lang="en-GB" dirty="0" err="1" smtClean="0"/>
              <a:t>outlinks</a:t>
            </a:r>
            <a:endParaRPr lang="en-GB" dirty="0" smtClean="0"/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Much more difficult to compute over </a:t>
            </a:r>
            <a:r>
              <a:rPr lang="en-GB" dirty="0" err="1" smtClean="0"/>
              <a:t>inlinks</a:t>
            </a:r>
            <a:endParaRPr lang="en-GB" dirty="0" smtClean="0"/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38572967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Edge Lists</a:t>
            </a:r>
            <a:endParaRPr lang="en-US" dirty="0" smtClean="0"/>
          </a:p>
        </p:txBody>
      </p:sp>
      <p:sp>
        <p:nvSpPr>
          <p:cNvPr id="798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dirty="0" smtClean="0"/>
              <a:t>Explicitly enumerate all edges</a:t>
            </a:r>
          </a:p>
        </p:txBody>
      </p:sp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2667000"/>
            <a:ext cx="918415" cy="3539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(1, 2)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(1, 4)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(2, 1)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(2, 3)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(2, 4)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3, 1)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(4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,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1)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(4, 3)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76584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9039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Edge Lists: Critique</a:t>
            </a: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Why?</a:t>
            </a:r>
          </a:p>
          <a:p>
            <a:pPr lvl="1"/>
            <a:r>
              <a:rPr lang="en-GB" dirty="0" smtClean="0"/>
              <a:t>Edges arrive in no particular order</a:t>
            </a:r>
          </a:p>
          <a:p>
            <a:pPr lvl="1"/>
            <a:r>
              <a:rPr lang="en-GB" dirty="0" smtClean="0"/>
              <a:t>Sometimes, we want to store inverted edges</a:t>
            </a:r>
          </a:p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Supports the ability to perform edge partitioning</a:t>
            </a:r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Takes a lot of space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49574283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31 at 3.16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99" y="0"/>
            <a:ext cx="6833301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734262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3.1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0"/>
            <a:ext cx="700690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402678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  <p:pic>
        <p:nvPicPr>
          <p:cNvPr id="5" name="Picture 4" descr="Screen Shot 2016-01-31 at 3.20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016500" cy="441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21067221">
            <a:off x="3170097" y="5293695"/>
            <a:ext cx="5437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How are visualizations like this generated?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067221">
            <a:off x="5136916" y="5598440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Limitations?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77681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6841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4928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</a:t>
            </a: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1910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Analysis of a large </a:t>
            </a: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links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768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b-bowti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46" y="762000"/>
            <a:ext cx="7056754" cy="61363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28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Broder’s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Bowtie (2000) – revisited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26886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00" y="4787900"/>
            <a:ext cx="2298700" cy="469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3434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Fraction of k nodes having k connections: 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2548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(i.e., distribution follows a power law)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75409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318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3824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ower-law-al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57340" y="228600"/>
            <a:ext cx="4600660" cy="61078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4084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Figure from: Newman, M. E. J. (2005) “Power laws, Pareto distributions and </a:t>
            </a:r>
            <a:r>
              <a:rPr lang="en-US" sz="1000" b="0" dirty="0" err="1" smtClean="0">
                <a:solidFill>
                  <a:schemeClr val="bg1"/>
                </a:solidFill>
              </a:rPr>
              <a:t>Zipf's</a:t>
            </a:r>
            <a:r>
              <a:rPr lang="en-US" sz="1000" b="0" dirty="0" smtClean="0">
                <a:solidFill>
                  <a:schemeClr val="bg1"/>
                </a:solidFill>
              </a:rPr>
              <a:t> law.” Contemporary Physics 46:323–351.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20517061">
            <a:off x="2197803" y="3048000"/>
            <a:ext cx="50069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Power Laws are everywhere!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51124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362271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Internet domain routers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Co-author network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Citation network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Movie-Actor network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38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kern="0" dirty="0" smtClean="0">
                <a:solidFill>
                  <a:srgbClr val="000000"/>
                </a:solidFill>
                <a:latin typeface="Gill Sans"/>
                <a:cs typeface="Gill Sans"/>
              </a:rPr>
              <a:t>Other Examples:</a:t>
            </a:r>
          </a:p>
        </p:txBody>
      </p:sp>
      <p:sp>
        <p:nvSpPr>
          <p:cNvPr id="10" name="TextBox 9"/>
          <p:cNvSpPr txBox="1"/>
          <p:nvPr/>
        </p:nvSpPr>
        <p:spPr>
          <a:xfrm rot="20517061">
            <a:off x="7580534" y="5874027"/>
            <a:ext cx="111941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Why?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936347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1452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(In this installment of “learn fancy terms for simple ideas”)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Preferential Attachment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7338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Matthew Effect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35168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Also: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48000" y="4760893"/>
            <a:ext cx="548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For unto every one that hath shall be given, and he shall have abundance: but from him that hath not shall be taken even that which he hath.</a:t>
            </a:r>
          </a:p>
          <a:p>
            <a:pPr algn="r">
              <a:defRPr/>
            </a:pP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r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— Matthew 25:29, King James Version.</a:t>
            </a:r>
          </a:p>
        </p:txBody>
      </p:sp>
    </p:spTree>
    <p:extLst>
      <p:ext uri="{BB962C8B-B14F-4D97-AF65-F5344CB8AC3E}">
        <p14:creationId xmlns:p14="http://schemas.microsoft.com/office/powerpoint/2010/main" val="33627373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  <p:bldP spid="14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witter-grap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81000"/>
            <a:ext cx="5014913" cy="5943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525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Figure from: </a:t>
            </a:r>
            <a:r>
              <a:rPr lang="en-US" sz="1000" b="0" dirty="0">
                <a:solidFill>
                  <a:schemeClr val="bg1"/>
                </a:solidFill>
              </a:rPr>
              <a:t>Seth A. Myers, </a:t>
            </a:r>
            <a:r>
              <a:rPr lang="en-US" sz="1000" b="0" dirty="0" err="1">
                <a:solidFill>
                  <a:schemeClr val="bg1"/>
                </a:solidFill>
              </a:rPr>
              <a:t>Aneesh</a:t>
            </a:r>
            <a:r>
              <a:rPr lang="en-US" sz="1000" b="0" dirty="0">
                <a:solidFill>
                  <a:schemeClr val="bg1"/>
                </a:solidFill>
              </a:rPr>
              <a:t> Sharma, </a:t>
            </a:r>
            <a:r>
              <a:rPr lang="en-US" sz="1000" b="0" dirty="0" err="1">
                <a:solidFill>
                  <a:schemeClr val="bg1"/>
                </a:solidFill>
              </a:rPr>
              <a:t>Pankaj</a:t>
            </a:r>
            <a:r>
              <a:rPr lang="en-US" sz="1000" b="0" dirty="0">
                <a:solidFill>
                  <a:schemeClr val="bg1"/>
                </a:solidFill>
              </a:rPr>
              <a:t> Gupta, and Jimmy Lin. Information Network or Social Network? The Structure of the Twitter Follow Graph. WWW 2014.</a:t>
            </a:r>
          </a:p>
        </p:txBody>
      </p:sp>
      <p:sp>
        <p:nvSpPr>
          <p:cNvPr id="5" name="TextBox 4"/>
          <p:cNvSpPr txBox="1"/>
          <p:nvPr/>
        </p:nvSpPr>
        <p:spPr>
          <a:xfrm rot="20517061">
            <a:off x="5479889" y="5720105"/>
            <a:ext cx="3559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about Facebook?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42570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BTW, how do we compute these graphs?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(Assume graph stored as adjacency lists)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860312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What’s a graph?</a:t>
            </a:r>
          </a:p>
        </p:txBody>
      </p:sp>
      <p:sp>
        <p:nvSpPr>
          <p:cNvPr id="7373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 = (V,E), where</a:t>
            </a:r>
          </a:p>
          <a:p>
            <a:pPr lvl="1"/>
            <a:r>
              <a:rPr lang="en-GB" dirty="0" smtClean="0"/>
              <a:t>V represents the set of vertices (nodes)</a:t>
            </a:r>
          </a:p>
          <a:p>
            <a:pPr lvl="1"/>
            <a:r>
              <a:rPr lang="en-GB" dirty="0" smtClean="0"/>
              <a:t>E represents the set of edges (links)</a:t>
            </a:r>
          </a:p>
          <a:p>
            <a:pPr lvl="1"/>
            <a:r>
              <a:rPr lang="en-GB" dirty="0" smtClean="0"/>
              <a:t>Both vertices and edges may contain additional information</a:t>
            </a:r>
          </a:p>
          <a:p>
            <a:r>
              <a:rPr lang="en-GB" dirty="0" smtClean="0"/>
              <a:t>Different types of graphs:</a:t>
            </a:r>
          </a:p>
          <a:p>
            <a:pPr lvl="1"/>
            <a:r>
              <a:rPr lang="en-GB" dirty="0" smtClean="0"/>
              <a:t>Directed vs. undirected edges</a:t>
            </a:r>
          </a:p>
          <a:p>
            <a:pPr lvl="1"/>
            <a:r>
              <a:rPr lang="en-GB" dirty="0" smtClean="0"/>
              <a:t>Presence or absence of cycles</a:t>
            </a:r>
          </a:p>
          <a:p>
            <a:r>
              <a:rPr lang="en-US" dirty="0" smtClean="0"/>
              <a:t>Graphs are everywhere:</a:t>
            </a:r>
          </a:p>
          <a:p>
            <a:pPr lvl="1"/>
            <a:r>
              <a:rPr lang="en-US" dirty="0" smtClean="0"/>
              <a:t>Hyperlink structure of the web</a:t>
            </a:r>
          </a:p>
          <a:p>
            <a:pPr lvl="1"/>
            <a:r>
              <a:rPr lang="en-US" dirty="0" smtClean="0"/>
              <a:t>Physical structure of computers on the Internet</a:t>
            </a:r>
          </a:p>
          <a:p>
            <a:pPr lvl="1"/>
            <a:r>
              <a:rPr lang="en-US" dirty="0" smtClean="0"/>
              <a:t>Interstate highway system</a:t>
            </a:r>
          </a:p>
          <a:p>
            <a:pPr lvl="1"/>
            <a:r>
              <a:rPr lang="en-US" dirty="0" smtClean="0"/>
              <a:t>Social networks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15288669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unting-mach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298" y="0"/>
            <a:ext cx="1035169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8200" y="5105400"/>
            <a:ext cx="1676400" cy="1028700"/>
          </a:xfrm>
        </p:spPr>
        <p:txBody>
          <a:bodyPr/>
          <a:lstStyle/>
          <a:p>
            <a:r>
              <a:rPr lang="en-US" dirty="0" smtClean="0"/>
              <a:t>Count.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http://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guvnah</a:t>
            </a:r>
            <a:r>
              <a:rPr lang="en-US" sz="1000" b="0" dirty="0">
                <a:solidFill>
                  <a:srgbClr val="FFFFFF"/>
                </a:solidFill>
              </a:rPr>
              <a:t>/7861418602/</a:t>
            </a:r>
          </a:p>
        </p:txBody>
      </p:sp>
    </p:spTree>
    <p:extLst>
      <p:ext uri="{BB962C8B-B14F-4D97-AF65-F5344CB8AC3E}">
        <p14:creationId xmlns:p14="http://schemas.microsoft.com/office/powerpoint/2010/main" val="17717423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BTW, </a:t>
            </a: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ow do we extract the </a:t>
            </a: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?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895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</a:t>
            </a: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 is big?!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4362271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Integerize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vertices (</a:t>
            </a: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montone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minimal perfect hashing)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Sort URLs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Integer compression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38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kern="0" dirty="0" smtClean="0">
                <a:solidFill>
                  <a:srgbClr val="000000"/>
                </a:solidFill>
                <a:latin typeface="Gill Sans"/>
                <a:cs typeface="Gill Sans"/>
              </a:rPr>
              <a:t>A few tricks: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2454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</a:t>
            </a: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943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links  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0517061">
            <a:off x="7214115" y="6084198"/>
            <a:ext cx="1208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58 GB!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95121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and MapReduce (and Spark)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large class of graph algorithms involve:</a:t>
            </a:r>
          </a:p>
          <a:p>
            <a:pPr lvl="1"/>
            <a:r>
              <a:rPr lang="en-GB" dirty="0" smtClean="0"/>
              <a:t>Performing computations at each node: based on node features, edge features, and local link structure</a:t>
            </a:r>
          </a:p>
          <a:p>
            <a:pPr lvl="1"/>
            <a:r>
              <a:rPr lang="en-GB" dirty="0" smtClean="0"/>
              <a:t>Propagating computations: “traversing” the graph</a:t>
            </a:r>
          </a:p>
          <a:p>
            <a:r>
              <a:rPr lang="en-GB" dirty="0" smtClean="0"/>
              <a:t>Key questions:</a:t>
            </a:r>
          </a:p>
          <a:p>
            <a:pPr lvl="1"/>
            <a:r>
              <a:rPr lang="en-GB" dirty="0" smtClean="0"/>
              <a:t>How do you represent graph data in MapReduce (and Spark)?</a:t>
            </a:r>
          </a:p>
          <a:p>
            <a:pPr lvl="1"/>
            <a:r>
              <a:rPr lang="en-GB" dirty="0" smtClean="0"/>
              <a:t>How do you traverse a graph in MapReduce (and Spark)?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0839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Single-Source Shortest Path</a:t>
            </a:r>
          </a:p>
        </p:txBody>
      </p:sp>
      <p:sp>
        <p:nvSpPr>
          <p:cNvPr id="819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Problem:</a:t>
            </a:r>
            <a:r>
              <a:rPr lang="en-GB" dirty="0" smtClean="0"/>
              <a:t> find shortest path from a source node to one or more target nodes</a:t>
            </a:r>
          </a:p>
          <a:p>
            <a:pPr lvl="1"/>
            <a:r>
              <a:rPr lang="en-GB" dirty="0" smtClean="0"/>
              <a:t>Shortest might also mean lowest weight or cost</a:t>
            </a:r>
          </a:p>
          <a:p>
            <a:r>
              <a:rPr lang="en-GB" dirty="0" smtClean="0"/>
              <a:t>First, a refresher: </a:t>
            </a:r>
            <a:r>
              <a:rPr lang="en-GB" dirty="0" err="1" smtClean="0"/>
              <a:t>Dijkstra’s</a:t>
            </a:r>
            <a:r>
              <a:rPr lang="en-GB" dirty="0" smtClean="0"/>
              <a:t> Algorithm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480571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294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2952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3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4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5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6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7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8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9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0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1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962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82963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82964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5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2966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7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2968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82969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82970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2971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8297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>
                <a:solidFill>
                  <a:schemeClr val="bg1"/>
                </a:solidFill>
              </a:rPr>
              <a:t>Example from CLR</a:t>
            </a:r>
          </a:p>
        </p:txBody>
      </p:sp>
    </p:spTree>
    <p:extLst>
      <p:ext uri="{BB962C8B-B14F-4D97-AF65-F5344CB8AC3E}">
        <p14:creationId xmlns:p14="http://schemas.microsoft.com/office/powerpoint/2010/main" val="50625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3971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10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73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96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1704324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4995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8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7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14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9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5020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77667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6019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6020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21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6023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44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6981464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7043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7044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5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6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7047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63" name="TextBox 24"/>
          <p:cNvSpPr txBox="1">
            <a:spLocks noChangeArrowheads="1"/>
          </p:cNvSpPr>
          <p:nvPr/>
        </p:nvSpPr>
        <p:spPr bwMode="auto">
          <a:xfrm>
            <a:off x="4953000" y="1981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/>
              <a:t>1</a:t>
            </a:r>
          </a:p>
        </p:txBody>
      </p:sp>
      <p:sp>
        <p:nvSpPr>
          <p:cNvPr id="87068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229349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806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8068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69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0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1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9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8977417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-Koenigsberg,_Map_by_Merian-Erben_165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55715" y="0"/>
            <a:ext cx="9880715" cy="6875594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Wikipedia (</a:t>
            </a:r>
            <a:r>
              <a:rPr lang="en-US" sz="1000" b="0" dirty="0" err="1" smtClean="0">
                <a:solidFill>
                  <a:schemeClr val="bg1"/>
                </a:solidFill>
              </a:rPr>
              <a:t>Königsberg</a:t>
            </a:r>
            <a:r>
              <a:rPr lang="en-US" sz="1000" b="0" dirty="0" smtClean="0">
                <a:solidFill>
                  <a:schemeClr val="bg1"/>
                </a:solidFill>
              </a:rPr>
              <a:t>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8151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Single-Source Shortest Path</a:t>
            </a:r>
          </a:p>
        </p:txBody>
      </p:sp>
      <p:sp>
        <p:nvSpPr>
          <p:cNvPr id="890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Problem:</a:t>
            </a:r>
            <a:r>
              <a:rPr lang="en-GB" dirty="0" smtClean="0"/>
              <a:t> find shortest path from a source node to one or more target nodes</a:t>
            </a:r>
          </a:p>
          <a:p>
            <a:pPr lvl="1"/>
            <a:r>
              <a:rPr lang="en-GB" dirty="0" smtClean="0"/>
              <a:t>Shortest might also mean lowest weight or cost</a:t>
            </a:r>
          </a:p>
          <a:p>
            <a:r>
              <a:rPr lang="en-GB" dirty="0" smtClean="0"/>
              <a:t>Single processor machine: </a:t>
            </a:r>
            <a:r>
              <a:rPr lang="en-GB" dirty="0" err="1" smtClean="0"/>
              <a:t>Dijkstra’s</a:t>
            </a:r>
            <a:r>
              <a:rPr lang="en-GB" dirty="0" smtClean="0"/>
              <a:t> Algorithm</a:t>
            </a:r>
          </a:p>
          <a:p>
            <a:r>
              <a:rPr lang="en-GB" dirty="0" smtClean="0"/>
              <a:t>MapReduce: parallel breadth-first search (BFS)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845618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Finding the Shortest Path</a:t>
            </a:r>
          </a:p>
        </p:txBody>
      </p:sp>
      <p:sp>
        <p:nvSpPr>
          <p:cNvPr id="90115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Consider simple case of equal edge weights</a:t>
            </a:r>
          </a:p>
          <a:p>
            <a:r>
              <a:rPr lang="en-GB" dirty="0" smtClean="0"/>
              <a:t>Solution to the problem can be defined inductively</a:t>
            </a:r>
          </a:p>
          <a:p>
            <a:r>
              <a:rPr lang="en-GB" dirty="0" smtClean="0"/>
              <a:t>Here’s the intuition:</a:t>
            </a:r>
          </a:p>
          <a:p>
            <a:pPr lvl="1"/>
            <a:r>
              <a:rPr lang="en-GB" dirty="0" smtClean="0"/>
              <a:t>Define: </a:t>
            </a:r>
            <a:r>
              <a:rPr lang="en-GB" i="1" dirty="0" smtClean="0"/>
              <a:t>b</a:t>
            </a:r>
            <a:r>
              <a:rPr lang="en-GB" dirty="0" smtClean="0"/>
              <a:t> is reachable from </a:t>
            </a:r>
            <a:r>
              <a:rPr lang="en-GB" i="1" dirty="0" smtClean="0"/>
              <a:t>a</a:t>
            </a:r>
            <a:r>
              <a:rPr lang="en-GB" dirty="0" smtClean="0"/>
              <a:t> if </a:t>
            </a:r>
            <a:r>
              <a:rPr lang="en-GB" i="1" dirty="0" smtClean="0"/>
              <a:t>b</a:t>
            </a:r>
            <a:r>
              <a:rPr lang="en-GB" dirty="0" smtClean="0"/>
              <a:t> is on adjacency list of </a:t>
            </a:r>
            <a:r>
              <a:rPr lang="en-GB" i="1" dirty="0" smtClean="0"/>
              <a:t>a</a:t>
            </a:r>
          </a:p>
          <a:p>
            <a:pPr marL="457129" lvl="1" indent="0">
              <a:buNone/>
            </a:pPr>
            <a:r>
              <a:rPr lang="en-GB" cap="small" dirty="0" smtClean="0"/>
              <a:t>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s</a:t>
            </a:r>
            <a:r>
              <a:rPr lang="en-GB" dirty="0" smtClean="0"/>
              <a:t>) = 0</a:t>
            </a:r>
          </a:p>
          <a:p>
            <a:pPr lvl="1"/>
            <a:r>
              <a:rPr lang="en-GB" dirty="0" smtClean="0"/>
              <a:t>For all nodes </a:t>
            </a:r>
            <a:r>
              <a:rPr lang="en-GB" i="1" dirty="0" smtClean="0"/>
              <a:t>p</a:t>
            </a:r>
            <a:r>
              <a:rPr lang="en-GB" dirty="0" smtClean="0"/>
              <a:t> reachable from </a:t>
            </a:r>
            <a:r>
              <a:rPr lang="en-GB" i="1" dirty="0" smtClean="0"/>
              <a:t>s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p</a:t>
            </a:r>
            <a:r>
              <a:rPr lang="en-GB" dirty="0" smtClean="0"/>
              <a:t>) = 1</a:t>
            </a:r>
          </a:p>
          <a:p>
            <a:pPr lvl="1"/>
            <a:r>
              <a:rPr lang="en-GB" dirty="0" smtClean="0"/>
              <a:t>For all nodes </a:t>
            </a:r>
            <a:r>
              <a:rPr lang="en-GB" i="1" dirty="0" smtClean="0"/>
              <a:t>n</a:t>
            </a:r>
            <a:r>
              <a:rPr lang="en-GB" dirty="0" smtClean="0"/>
              <a:t> reachable from some other set of nodes </a:t>
            </a:r>
            <a:r>
              <a:rPr lang="en-GB" i="1" dirty="0" smtClean="0"/>
              <a:t>M</a:t>
            </a:r>
            <a:r>
              <a:rPr lang="en-GB" dirty="0" smtClean="0"/>
              <a:t>, 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n</a:t>
            </a:r>
            <a:r>
              <a:rPr lang="en-GB" dirty="0" smtClean="0"/>
              <a:t>) = 1 + min(</a:t>
            </a:r>
            <a:r>
              <a:rPr lang="en-GB" cap="small" dirty="0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m</a:t>
            </a:r>
            <a:r>
              <a:rPr lang="en-GB" dirty="0" smtClean="0"/>
              <a:t>), </a:t>
            </a:r>
            <a:r>
              <a:rPr lang="en-GB" i="1" dirty="0" smtClean="0"/>
              <a:t>m</a:t>
            </a:r>
            <a:r>
              <a:rPr lang="en-GB" dirty="0" smtClean="0"/>
              <a:t> </a:t>
            </a:r>
            <a:r>
              <a:rPr lang="en-GB" dirty="0" smtClean="0">
                <a:sym typeface="Symbol" pitchFamily="18" charset="2"/>
              </a:rPr>
              <a:t></a:t>
            </a:r>
            <a:r>
              <a:rPr lang="en-GB" dirty="0" smtClean="0"/>
              <a:t> </a:t>
            </a:r>
            <a:r>
              <a:rPr lang="en-GB" i="1" dirty="0" smtClean="0"/>
              <a:t>M</a:t>
            </a:r>
            <a:r>
              <a:rPr lang="en-GB" dirty="0" smtClean="0"/>
              <a:t>)</a:t>
            </a:r>
          </a:p>
        </p:txBody>
      </p:sp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1447800" y="5410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s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4495800" y="6248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lvl="0"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733800" y="55626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2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419600" y="48006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Oval 10"/>
          <p:cNvSpPr>
            <a:spLocks noChangeArrowheads="1"/>
          </p:cNvSpPr>
          <p:nvPr/>
        </p:nvSpPr>
        <p:spPr bwMode="auto">
          <a:xfrm>
            <a:off x="5105400" y="5410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endParaRPr lang="en-US" sz="1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Connector 14"/>
          <p:cNvCxnSpPr>
            <a:stCxn id="7" idx="5"/>
            <a:endCxn id="8" idx="1"/>
          </p:cNvCxnSpPr>
          <p:nvPr/>
        </p:nvCxnSpPr>
        <p:spPr bwMode="auto">
          <a:xfrm rot="16200000" flipH="1">
            <a:off x="4782904" y="5087704"/>
            <a:ext cx="340192" cy="416392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8" name="Straight Connector 17"/>
          <p:cNvCxnSpPr>
            <a:stCxn id="6" idx="6"/>
            <a:endCxn id="8" idx="2"/>
          </p:cNvCxnSpPr>
          <p:nvPr/>
        </p:nvCxnSpPr>
        <p:spPr bwMode="auto">
          <a:xfrm flipV="1">
            <a:off x="4114800" y="5600700"/>
            <a:ext cx="990600" cy="15240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1" name="Straight Connector 20"/>
          <p:cNvCxnSpPr>
            <a:endCxn id="8" idx="3"/>
          </p:cNvCxnSpPr>
          <p:nvPr/>
        </p:nvCxnSpPr>
        <p:spPr bwMode="auto">
          <a:xfrm rot="5400000" flipH="1" flipV="1">
            <a:off x="4724400" y="5811604"/>
            <a:ext cx="512996" cy="360596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4" name="Straight Connector 23"/>
          <p:cNvCxnSpPr>
            <a:stCxn id="4" idx="7"/>
          </p:cNvCxnSpPr>
          <p:nvPr/>
        </p:nvCxnSpPr>
        <p:spPr bwMode="auto">
          <a:xfrm rot="5400000" flipH="1" flipV="1">
            <a:off x="1887304" y="5219700"/>
            <a:ext cx="131996" cy="3605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4" idx="6"/>
          </p:cNvCxnSpPr>
          <p:nvPr/>
        </p:nvCxnSpPr>
        <p:spPr bwMode="auto">
          <a:xfrm>
            <a:off x="1828800" y="5600700"/>
            <a:ext cx="990600" cy="38100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4" idx="5"/>
          </p:cNvCxnSpPr>
          <p:nvPr/>
        </p:nvCxnSpPr>
        <p:spPr bwMode="auto">
          <a:xfrm rot="16200000" flipH="1">
            <a:off x="1887304" y="5621104"/>
            <a:ext cx="436796" cy="6653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362200" y="49530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62950" y="54526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590800" y="60622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114800" y="48006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611022" y="52578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191000" y="6169223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434916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5" grpId="0" build="p"/>
      <p:bldP spid="4" grpId="0" animBg="1"/>
      <p:bldP spid="5" grpId="0" animBg="1"/>
      <p:bldP spid="6" grpId="0" animBg="1"/>
      <p:bldP spid="7" grpId="0" animBg="1"/>
      <p:bldP spid="8" grpId="0" animBg="1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(Wave)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694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Visualizing Parallel BFS</a:t>
            </a:r>
            <a:endParaRPr lang="en-US" dirty="0"/>
          </a:p>
        </p:txBody>
      </p:sp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524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0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2743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3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2667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2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60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295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7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2895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6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3886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5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191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4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41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9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343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8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243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224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1866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1638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2895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452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262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009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3619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443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543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214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4929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4871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4972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229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7170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From Intuition to Algorithm</a:t>
            </a:r>
          </a:p>
        </p:txBody>
      </p:sp>
      <p:sp>
        <p:nvSpPr>
          <p:cNvPr id="9113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Data representation:</a:t>
            </a:r>
          </a:p>
          <a:p>
            <a:pPr lvl="1"/>
            <a:r>
              <a:rPr lang="en-GB" dirty="0" smtClean="0"/>
              <a:t>Key: node </a:t>
            </a:r>
            <a:r>
              <a:rPr lang="en-GB" i="1" dirty="0" smtClean="0"/>
              <a:t>n</a:t>
            </a:r>
          </a:p>
          <a:p>
            <a:pPr lvl="1"/>
            <a:r>
              <a:rPr lang="en-GB" dirty="0" smtClean="0"/>
              <a:t>Value: </a:t>
            </a:r>
            <a:r>
              <a:rPr lang="en-GB" i="1" dirty="0" smtClean="0"/>
              <a:t>d</a:t>
            </a:r>
            <a:r>
              <a:rPr lang="en-GB" dirty="0" smtClean="0"/>
              <a:t> (distance from start), adjacency list (nodes reachable from </a:t>
            </a:r>
            <a:r>
              <a:rPr lang="en-GB" i="1" dirty="0" smtClean="0"/>
              <a:t>n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>
                <a:sym typeface="Symbol"/>
              </a:rPr>
              <a:t>Initialization: for all nodes except for start node, </a:t>
            </a:r>
            <a:r>
              <a:rPr lang="en-GB" i="1" dirty="0" smtClean="0"/>
              <a:t>d</a:t>
            </a:r>
            <a:r>
              <a:rPr lang="en-GB" dirty="0" smtClean="0"/>
              <a:t> = </a:t>
            </a:r>
            <a:r>
              <a:rPr lang="en-GB" dirty="0" smtClean="0">
                <a:sym typeface="Symbol"/>
              </a:rPr>
              <a:t></a:t>
            </a:r>
            <a:endParaRPr lang="en-GB" dirty="0" smtClean="0"/>
          </a:p>
          <a:p>
            <a:r>
              <a:rPr lang="en-GB" dirty="0" smtClean="0">
                <a:sym typeface="Symbol" pitchFamily="18" charset="2"/>
              </a:rPr>
              <a:t>Mapper:</a:t>
            </a:r>
          </a:p>
          <a:p>
            <a:pPr lvl="1"/>
            <a:r>
              <a:rPr lang="en-GB" dirty="0" smtClean="0">
                <a:sym typeface="Symbol" pitchFamily="18" charset="2"/>
              </a:rPr>
              <a:t></a:t>
            </a:r>
            <a:r>
              <a:rPr lang="en-GB" i="1" dirty="0" smtClean="0"/>
              <a:t>m</a:t>
            </a:r>
            <a:r>
              <a:rPr lang="en-GB" dirty="0" smtClean="0"/>
              <a:t> </a:t>
            </a:r>
            <a:r>
              <a:rPr lang="en-GB" dirty="0" smtClean="0">
                <a:sym typeface="Symbol" pitchFamily="18" charset="2"/>
              </a:rPr>
              <a:t></a:t>
            </a:r>
            <a:r>
              <a:rPr lang="en-GB" dirty="0" smtClean="0"/>
              <a:t> adjacency list: emit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 </a:t>
            </a:r>
            <a:r>
              <a:rPr lang="en-GB" dirty="0" smtClean="0"/>
              <a:t>+ 1)</a:t>
            </a:r>
          </a:p>
          <a:p>
            <a:pPr lvl="1"/>
            <a:r>
              <a:rPr lang="en-GB" dirty="0" smtClean="0"/>
              <a:t>Remember to also emit distance to yourself</a:t>
            </a:r>
          </a:p>
          <a:p>
            <a:r>
              <a:rPr lang="en-GB" dirty="0" smtClean="0"/>
              <a:t>Sort/Shuffle</a:t>
            </a:r>
          </a:p>
          <a:p>
            <a:pPr lvl="1"/>
            <a:r>
              <a:rPr lang="en-GB" dirty="0" smtClean="0"/>
              <a:t>Groups distances by reachable nodes</a:t>
            </a:r>
          </a:p>
          <a:p>
            <a:r>
              <a:rPr lang="en-GB" dirty="0" smtClean="0"/>
              <a:t>Reducer:</a:t>
            </a:r>
          </a:p>
          <a:p>
            <a:pPr lvl="1"/>
            <a:r>
              <a:rPr lang="en-GB" dirty="0" smtClean="0"/>
              <a:t>Selects minimum distance path for each reachable node</a:t>
            </a:r>
          </a:p>
          <a:p>
            <a:pPr lvl="1"/>
            <a:r>
              <a:rPr lang="en-GB" dirty="0" smtClean="0"/>
              <a:t>Additional bookkeeping needed to keep track of actual path</a:t>
            </a:r>
          </a:p>
        </p:txBody>
      </p:sp>
    </p:spTree>
    <p:extLst>
      <p:ext uri="{BB962C8B-B14F-4D97-AF65-F5344CB8AC3E}">
        <p14:creationId xmlns:p14="http://schemas.microsoft.com/office/powerpoint/2010/main" val="300108782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39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Multiple Iterations Needed</a:t>
            </a:r>
          </a:p>
        </p:txBody>
      </p:sp>
      <p:sp>
        <p:nvSpPr>
          <p:cNvPr id="921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Each MapReduce iteration advances the “frontier” by one hop</a:t>
            </a:r>
          </a:p>
          <a:p>
            <a:pPr lvl="1"/>
            <a:r>
              <a:rPr lang="en-GB" dirty="0" smtClean="0"/>
              <a:t>Subsequent iterations include more and more reachable nodes as frontier expands</a:t>
            </a:r>
          </a:p>
          <a:p>
            <a:pPr lvl="1"/>
            <a:r>
              <a:rPr lang="en-GB" dirty="0" smtClean="0"/>
              <a:t>Multiple iterations are needed to explore entire graph</a:t>
            </a:r>
          </a:p>
          <a:p>
            <a:r>
              <a:rPr lang="en-GB" dirty="0" smtClean="0"/>
              <a:t>Preserving graph structure:</a:t>
            </a:r>
          </a:p>
          <a:p>
            <a:pPr lvl="1"/>
            <a:r>
              <a:rPr lang="en-GB" dirty="0" smtClean="0"/>
              <a:t>Problem: Where did the adjacency list go?</a:t>
            </a:r>
          </a:p>
          <a:p>
            <a:pPr lvl="1"/>
            <a:r>
              <a:rPr lang="en-GB" dirty="0" smtClean="0"/>
              <a:t>Solution: mapper emits (</a:t>
            </a:r>
            <a:r>
              <a:rPr lang="en-GB" i="1" dirty="0" smtClean="0"/>
              <a:t>n</a:t>
            </a:r>
            <a:r>
              <a:rPr lang="en-GB" dirty="0" smtClean="0"/>
              <a:t>, adjacency list) as well</a:t>
            </a:r>
          </a:p>
        </p:txBody>
      </p:sp>
      <p:sp>
        <p:nvSpPr>
          <p:cNvPr id="4" name="TextBox 3"/>
          <p:cNvSpPr txBox="1"/>
          <p:nvPr/>
        </p:nvSpPr>
        <p:spPr>
          <a:xfrm rot="20517061">
            <a:off x="4910991" y="3745204"/>
            <a:ext cx="2616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Ugh! This is ugly!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2818094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3" grpId="0" build="p"/>
      <p:bldP spid="4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Pseudo-Code</a:t>
            </a:r>
            <a:endParaRPr lang="en-US" dirty="0"/>
          </a:p>
        </p:txBody>
      </p:sp>
      <p:pic>
        <p:nvPicPr>
          <p:cNvPr id="4" name="Content Placeholder 3" descr="graphs-bfs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43000" y="1628775"/>
            <a:ext cx="6934200" cy="3981450"/>
          </a:xfrm>
        </p:spPr>
      </p:pic>
    </p:spTree>
    <p:extLst>
      <p:ext uri="{BB962C8B-B14F-4D97-AF65-F5344CB8AC3E}">
        <p14:creationId xmlns:p14="http://schemas.microsoft.com/office/powerpoint/2010/main" val="4261525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(equal edge weight case)?</a:t>
            </a:r>
          </a:p>
          <a:p>
            <a:r>
              <a:rPr lang="en-US" dirty="0" smtClean="0"/>
              <a:t>Convince yourself: when a node is first “discovered”, we’ve found the shortest path</a:t>
            </a:r>
          </a:p>
          <a:p>
            <a:r>
              <a:rPr lang="en-US" dirty="0" smtClean="0"/>
              <a:t>Now answer the question...</a:t>
            </a:r>
          </a:p>
          <a:p>
            <a:pPr lvl="1"/>
            <a:r>
              <a:rPr lang="en-US" dirty="0" smtClean="0"/>
              <a:t>Six degrees of separation?</a:t>
            </a:r>
          </a:p>
          <a:p>
            <a:r>
              <a:rPr lang="en-US" dirty="0" smtClean="0"/>
              <a:t>Practicalities of implementation in MapReduce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0390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Comparison to Dijkstra</a:t>
            </a:r>
          </a:p>
        </p:txBody>
      </p:sp>
      <p:sp>
        <p:nvSpPr>
          <p:cNvPr id="9625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Dijkstra’s</a:t>
            </a:r>
            <a:r>
              <a:rPr lang="en-GB" dirty="0" smtClean="0"/>
              <a:t> algorithm is more efficient </a:t>
            </a:r>
          </a:p>
          <a:p>
            <a:pPr lvl="1"/>
            <a:r>
              <a:rPr lang="en-GB" dirty="0" smtClean="0"/>
              <a:t>At each step, only pursues edges from minimum-cost path inside frontier</a:t>
            </a:r>
          </a:p>
          <a:p>
            <a:r>
              <a:rPr lang="en-GB" dirty="0" smtClean="0"/>
              <a:t>MapReduce explores all paths in parallel</a:t>
            </a:r>
          </a:p>
          <a:p>
            <a:pPr lvl="1"/>
            <a:r>
              <a:rPr lang="en-GB" dirty="0" smtClean="0"/>
              <a:t>Lots of “waste”</a:t>
            </a:r>
          </a:p>
          <a:p>
            <a:pPr lvl="1"/>
            <a:r>
              <a:rPr lang="en-GB" dirty="0" smtClean="0"/>
              <a:t>Useful work is only done at the “frontier”</a:t>
            </a:r>
          </a:p>
          <a:p>
            <a:r>
              <a:rPr lang="en-GB" dirty="0" smtClean="0"/>
              <a:t>Why can’t we do better using MapReduce?</a:t>
            </a:r>
          </a:p>
        </p:txBody>
      </p:sp>
    </p:spTree>
    <p:extLst>
      <p:ext uri="{BB962C8B-B14F-4D97-AF65-F5344CB8AC3E}">
        <p14:creationId xmlns:p14="http://schemas.microsoft.com/office/powerpoint/2010/main" val="267095670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59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Single Source: Weighted Edges</a:t>
            </a:r>
          </a:p>
        </p:txBody>
      </p:sp>
      <p:sp>
        <p:nvSpPr>
          <p:cNvPr id="9523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Now add positive weights to the edges</a:t>
            </a:r>
          </a:p>
          <a:p>
            <a:pPr lvl="1"/>
            <a:r>
              <a:rPr lang="en-GB" dirty="0" smtClean="0"/>
              <a:t>Why can’t edge weights be negative?</a:t>
            </a:r>
          </a:p>
          <a:p>
            <a:r>
              <a:rPr lang="en-GB" dirty="0" smtClean="0"/>
              <a:t>Simple change: add weight </a:t>
            </a:r>
            <a:r>
              <a:rPr lang="en-GB" i="1" dirty="0" smtClean="0"/>
              <a:t>w</a:t>
            </a:r>
            <a:r>
              <a:rPr lang="en-GB" dirty="0" smtClean="0"/>
              <a:t> for each edge in adjacency list</a:t>
            </a:r>
          </a:p>
          <a:p>
            <a:pPr lvl="1"/>
            <a:r>
              <a:rPr lang="en-GB" dirty="0" smtClean="0"/>
              <a:t>In mapper, emit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 </a:t>
            </a:r>
            <a:r>
              <a:rPr lang="en-GB" dirty="0" smtClean="0"/>
              <a:t>+ </a:t>
            </a:r>
            <a:r>
              <a:rPr lang="en-GB" i="1" dirty="0" err="1" smtClean="0"/>
              <a:t>w</a:t>
            </a:r>
            <a:r>
              <a:rPr lang="en-GB" i="1" baseline="-25000" dirty="0" err="1" smtClean="0"/>
              <a:t>p</a:t>
            </a:r>
            <a:r>
              <a:rPr lang="en-GB" dirty="0" smtClean="0"/>
              <a:t>) instead of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</a:t>
            </a:r>
            <a:r>
              <a:rPr lang="en-GB" dirty="0" smtClean="0"/>
              <a:t> + 1) for each node </a:t>
            </a:r>
            <a:r>
              <a:rPr lang="en-GB" i="1" dirty="0" smtClean="0"/>
              <a:t>m</a:t>
            </a:r>
          </a:p>
          <a:p>
            <a:r>
              <a:rPr lang="en-GB" dirty="0" smtClean="0"/>
              <a:t>That’s it?</a:t>
            </a:r>
          </a:p>
        </p:txBody>
      </p:sp>
    </p:spTree>
    <p:extLst>
      <p:ext uri="{BB962C8B-B14F-4D97-AF65-F5344CB8AC3E}">
        <p14:creationId xmlns:p14="http://schemas.microsoft.com/office/powerpoint/2010/main" val="5119653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6.14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72518"/>
            <a:ext cx="9144000" cy="210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400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(positive edge weight case)?</a:t>
            </a:r>
          </a:p>
          <a:p>
            <a:r>
              <a:rPr lang="en-US" dirty="0" smtClean="0"/>
              <a:t>Convince yourself: when a node is first “discovered”, we’ve found the shortest path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0517061">
            <a:off x="3871943" y="2531797"/>
            <a:ext cx="1659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Not true!</a:t>
            </a:r>
            <a:endParaRPr lang="en-US" sz="2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8569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Complexities</a:t>
            </a:r>
            <a:endParaRPr lang="en-US" dirty="0"/>
          </a:p>
        </p:txBody>
      </p:sp>
      <p:sp>
        <p:nvSpPr>
          <p:cNvPr id="45" name="Arc 44"/>
          <p:cNvSpPr/>
          <p:nvPr/>
        </p:nvSpPr>
        <p:spPr>
          <a:xfrm rot="1144159">
            <a:off x="-281879" y="2689921"/>
            <a:ext cx="2971800" cy="2971800"/>
          </a:xfrm>
          <a:prstGeom prst="arc">
            <a:avLst/>
          </a:prstGeom>
          <a:noFill/>
          <a:ln w="25400" cap="flat" cmpd="sng" algn="ctr">
            <a:solidFill>
              <a:sysClr val="windowText" lastClr="000000"/>
            </a:solidFill>
            <a:prstDash val="lg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6" name="Straight Arrow Connector 77"/>
          <p:cNvCxnSpPr>
            <a:cxnSpLocks noChangeShapeType="1"/>
            <a:endCxn id="53" idx="2"/>
          </p:cNvCxnSpPr>
          <p:nvPr/>
        </p:nvCxnSpPr>
        <p:spPr bwMode="auto">
          <a:xfrm>
            <a:off x="1066800" y="3886200"/>
            <a:ext cx="990600" cy="120521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7" name="Straight Arrow Connector 77"/>
          <p:cNvCxnSpPr>
            <a:cxnSpLocks noChangeShapeType="1"/>
          </p:cNvCxnSpPr>
          <p:nvPr/>
        </p:nvCxnSpPr>
        <p:spPr bwMode="auto">
          <a:xfrm flipV="1">
            <a:off x="2362200" y="3962400"/>
            <a:ext cx="914400" cy="76200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8" name="Straight Arrow Connector 77"/>
          <p:cNvCxnSpPr>
            <a:cxnSpLocks noChangeShapeType="1"/>
            <a:endCxn id="52" idx="5"/>
          </p:cNvCxnSpPr>
          <p:nvPr/>
        </p:nvCxnSpPr>
        <p:spPr bwMode="auto">
          <a:xfrm rot="10800000">
            <a:off x="2609382" y="3447582"/>
            <a:ext cx="743418" cy="36241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9" name="Straight Arrow Connector 77"/>
          <p:cNvCxnSpPr>
            <a:cxnSpLocks noChangeShapeType="1"/>
          </p:cNvCxnSpPr>
          <p:nvPr/>
        </p:nvCxnSpPr>
        <p:spPr bwMode="auto">
          <a:xfrm rot="5400000" flipH="1" flipV="1">
            <a:off x="2171701" y="3619502"/>
            <a:ext cx="380998" cy="152399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arrow" w="med" len="med"/>
          </a:ln>
        </p:spPr>
      </p:cxnSp>
      <p:sp>
        <p:nvSpPr>
          <p:cNvPr id="50" name="Oval 49"/>
          <p:cNvSpPr/>
          <p:nvPr/>
        </p:nvSpPr>
        <p:spPr bwMode="auto">
          <a:xfrm>
            <a:off x="838200" y="36576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25400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85800" y="391400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2273559" y="31117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2057400" y="38100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76600" y="37213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774" y="4191000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454556" y="4066401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q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042022" y="3228201"/>
            <a:ext cx="243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981200" y="2694801"/>
            <a:ext cx="1260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search frontier</a:t>
            </a:r>
            <a:endParaRPr lang="en-US" sz="1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4997048" y="2514600"/>
            <a:ext cx="3537352" cy="2423040"/>
            <a:chOff x="4997048" y="2514600"/>
            <a:chExt cx="3537352" cy="2423040"/>
          </a:xfrm>
        </p:grpSpPr>
        <p:cxnSp>
          <p:nvCxnSpPr>
            <p:cNvPr id="95" name="Straight Arrow Connector 77"/>
            <p:cNvCxnSpPr>
              <a:cxnSpLocks noChangeShapeType="1"/>
            </p:cNvCxnSpPr>
            <p:nvPr/>
          </p:nvCxnSpPr>
          <p:spPr bwMode="auto">
            <a:xfrm>
              <a:off x="6858000" y="2755641"/>
              <a:ext cx="533400" cy="762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6" name="Straight Arrow Connector 77"/>
            <p:cNvCxnSpPr>
              <a:cxnSpLocks noChangeShapeType="1"/>
            </p:cNvCxnSpPr>
            <p:nvPr/>
          </p:nvCxnSpPr>
          <p:spPr bwMode="auto">
            <a:xfrm>
              <a:off x="7696200" y="2908041"/>
              <a:ext cx="457200" cy="2286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7" name="Straight Arrow Connector 77"/>
            <p:cNvCxnSpPr>
              <a:cxnSpLocks noChangeShapeType="1"/>
            </p:cNvCxnSpPr>
            <p:nvPr/>
          </p:nvCxnSpPr>
          <p:spPr bwMode="auto">
            <a:xfrm rot="5400000" flipH="1" flipV="1">
              <a:off x="6248400" y="2831841"/>
              <a:ext cx="304800" cy="3048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8" name="Straight Arrow Connector 77"/>
            <p:cNvCxnSpPr>
              <a:cxnSpLocks noChangeShapeType="1"/>
            </p:cNvCxnSpPr>
            <p:nvPr/>
          </p:nvCxnSpPr>
          <p:spPr bwMode="auto">
            <a:xfrm rot="10800000">
              <a:off x="6337042" y="3320921"/>
              <a:ext cx="444758" cy="272921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9" name="Straight Arrow Connector 77"/>
            <p:cNvCxnSpPr>
              <a:cxnSpLocks noChangeShapeType="1"/>
            </p:cNvCxnSpPr>
            <p:nvPr/>
          </p:nvCxnSpPr>
          <p:spPr bwMode="auto">
            <a:xfrm rot="16200000" flipV="1">
              <a:off x="6920902" y="3885344"/>
              <a:ext cx="426177" cy="210018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00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6705600" y="4432041"/>
              <a:ext cx="457200" cy="139959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1" name="Oval 100"/>
            <p:cNvSpPr/>
            <p:nvPr/>
          </p:nvSpPr>
          <p:spPr bwMode="auto">
            <a:xfrm>
              <a:off x="5257800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25400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02" name="Straight Arrow Connector 77"/>
            <p:cNvCxnSpPr>
              <a:cxnSpLocks noChangeShapeType="1"/>
            </p:cNvCxnSpPr>
            <p:nvPr/>
          </p:nvCxnSpPr>
          <p:spPr bwMode="auto">
            <a:xfrm rot="16200000" flipH="1">
              <a:off x="5486400" y="38986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3" name="TextBox 102"/>
            <p:cNvSpPr txBox="1">
              <a:spLocks noChangeArrowheads="1"/>
            </p:cNvSpPr>
            <p:nvPr/>
          </p:nvSpPr>
          <p:spPr bwMode="auto">
            <a:xfrm>
              <a:off x="5562600" y="3212841"/>
              <a:ext cx="341760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10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997048" y="36216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5638800" y="41148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5943600" y="3048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7" name="Oval 106"/>
            <p:cNvSpPr/>
            <p:nvPr/>
          </p:nvSpPr>
          <p:spPr bwMode="auto">
            <a:xfrm>
              <a:off x="6324600" y="4419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" name="Oval 107"/>
            <p:cNvSpPr/>
            <p:nvPr/>
          </p:nvSpPr>
          <p:spPr bwMode="auto">
            <a:xfrm>
              <a:off x="7150359" y="41272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9" name="Oval 108"/>
            <p:cNvSpPr/>
            <p:nvPr/>
          </p:nvSpPr>
          <p:spPr bwMode="auto">
            <a:xfrm>
              <a:off x="6693159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0" name="Oval 109"/>
            <p:cNvSpPr/>
            <p:nvPr/>
          </p:nvSpPr>
          <p:spPr bwMode="auto">
            <a:xfrm>
              <a:off x="6540759" y="2514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7378959" y="26794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8140959" y="3039105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13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5638800" y="33652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14" name="Straight Arrow Connector 77"/>
            <p:cNvCxnSpPr>
              <a:cxnSpLocks noChangeShapeType="1"/>
            </p:cNvCxnSpPr>
            <p:nvPr/>
          </p:nvCxnSpPr>
          <p:spPr bwMode="auto">
            <a:xfrm>
              <a:off x="6019800" y="4419600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15" name="TextBox 114"/>
            <p:cNvSpPr txBox="1"/>
            <p:nvPr/>
          </p:nvSpPr>
          <p:spPr>
            <a:xfrm>
              <a:off x="5638800" y="44598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597248" y="46606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7511648" y="42034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7054448" y="34692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91200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6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6749648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7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7543800" y="3012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8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8153400" y="3393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9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TextBox 122"/>
            <p:cNvSpPr txBox="1">
              <a:spLocks noChangeArrowheads="1"/>
            </p:cNvSpPr>
            <p:nvPr/>
          </p:nvSpPr>
          <p:spPr bwMode="auto">
            <a:xfrm>
              <a:off x="5410200" y="38656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TextBox 123"/>
            <p:cNvSpPr txBox="1">
              <a:spLocks noChangeArrowheads="1"/>
            </p:cNvSpPr>
            <p:nvPr/>
          </p:nvSpPr>
          <p:spPr bwMode="auto">
            <a:xfrm>
              <a:off x="5985186" y="44320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5" name="TextBox 124"/>
            <p:cNvSpPr txBox="1">
              <a:spLocks noChangeArrowheads="1"/>
            </p:cNvSpPr>
            <p:nvPr/>
          </p:nvSpPr>
          <p:spPr bwMode="auto">
            <a:xfrm>
              <a:off x="6747186" y="4279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6" name="TextBox 125"/>
            <p:cNvSpPr txBox="1">
              <a:spLocks noChangeArrowheads="1"/>
            </p:cNvSpPr>
            <p:nvPr/>
          </p:nvSpPr>
          <p:spPr bwMode="auto">
            <a:xfrm>
              <a:off x="6934200" y="3898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7" name="TextBox 126"/>
            <p:cNvSpPr txBox="1">
              <a:spLocks noChangeArrowheads="1"/>
            </p:cNvSpPr>
            <p:nvPr/>
          </p:nvSpPr>
          <p:spPr bwMode="auto">
            <a:xfrm>
              <a:off x="6324600" y="34084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8" name="TextBox 127"/>
            <p:cNvSpPr txBox="1">
              <a:spLocks noChangeArrowheads="1"/>
            </p:cNvSpPr>
            <p:nvPr/>
          </p:nvSpPr>
          <p:spPr bwMode="auto">
            <a:xfrm>
              <a:off x="6213786" y="2755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9" name="TextBox 128"/>
            <p:cNvSpPr txBox="1">
              <a:spLocks noChangeArrowheads="1"/>
            </p:cNvSpPr>
            <p:nvPr/>
          </p:nvSpPr>
          <p:spPr bwMode="auto">
            <a:xfrm>
              <a:off x="7010400" y="25702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0" name="TextBox 129"/>
            <p:cNvSpPr txBox="1">
              <a:spLocks noChangeArrowheads="1"/>
            </p:cNvSpPr>
            <p:nvPr/>
          </p:nvSpPr>
          <p:spPr bwMode="auto">
            <a:xfrm>
              <a:off x="7848600" y="27988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65335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(positive edge weight case)?</a:t>
            </a:r>
          </a:p>
          <a:p>
            <a:r>
              <a:rPr lang="en-US" dirty="0" smtClean="0"/>
              <a:t>Practicalities of implementation in MapReduce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8249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rowd_in_HK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832" y="1"/>
            <a:ext cx="10314432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3200" y="4305300"/>
            <a:ext cx="5943600" cy="1028700"/>
          </a:xfrm>
        </p:spPr>
        <p:txBody>
          <a:bodyPr/>
          <a:lstStyle/>
          <a:p>
            <a:r>
              <a:rPr lang="en-US" dirty="0" smtClean="0"/>
              <a:t>Application: Social Search</a:t>
            </a:r>
            <a:endParaRPr lang="en-US" dirty="0"/>
          </a:p>
        </p:txBody>
      </p:sp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(Crowd)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3941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Search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searching, how to rank friends named “John”?</a:t>
            </a:r>
          </a:p>
          <a:p>
            <a:pPr lvl="1"/>
            <a:r>
              <a:rPr lang="en-US" dirty="0" smtClean="0"/>
              <a:t>Assume undirected graphs</a:t>
            </a:r>
          </a:p>
          <a:p>
            <a:pPr lvl="1"/>
            <a:r>
              <a:rPr lang="en-US" dirty="0" smtClean="0"/>
              <a:t>Rank matches by distance to user</a:t>
            </a:r>
          </a:p>
          <a:p>
            <a:r>
              <a:rPr lang="en-US" dirty="0" smtClean="0"/>
              <a:t>Naïve implementations:</a:t>
            </a:r>
          </a:p>
          <a:p>
            <a:pPr lvl="1"/>
            <a:r>
              <a:rPr lang="en-US" dirty="0" err="1" smtClean="0"/>
              <a:t>Precompute</a:t>
            </a:r>
            <a:r>
              <a:rPr lang="en-US" dirty="0" smtClean="0"/>
              <a:t> all-pairs distances</a:t>
            </a:r>
          </a:p>
          <a:p>
            <a:pPr lvl="1"/>
            <a:r>
              <a:rPr lang="en-US" dirty="0" smtClean="0"/>
              <a:t>Compute distances at query time</a:t>
            </a:r>
          </a:p>
          <a:p>
            <a:r>
              <a:rPr lang="en-US" dirty="0" smtClean="0"/>
              <a:t>Can we do better?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458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All-Pairs?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Floyd-</a:t>
            </a:r>
            <a:r>
              <a:rPr lang="en-US" dirty="0" err="1"/>
              <a:t>Warshall</a:t>
            </a:r>
            <a:r>
              <a:rPr lang="en-US" dirty="0"/>
              <a:t> </a:t>
            </a:r>
            <a:r>
              <a:rPr lang="en-US" dirty="0" smtClean="0"/>
              <a:t>Algorithm: difficult to MapReduce-</a:t>
            </a:r>
            <a:r>
              <a:rPr lang="en-US" dirty="0" err="1" smtClean="0"/>
              <a:t>ify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Multiple-source shortest paths in MapReduce: run multiple parallel BFS </a:t>
            </a:r>
            <a:r>
              <a:rPr lang="en-US" i="1" dirty="0" smtClean="0"/>
              <a:t>simultaneously</a:t>
            </a:r>
          </a:p>
          <a:p>
            <a:pPr lvl="1"/>
            <a:r>
              <a:rPr lang="en-US" dirty="0" smtClean="0"/>
              <a:t>Assume source nodes {</a:t>
            </a:r>
            <a:r>
              <a:rPr lang="en-US" i="1" dirty="0" smtClean="0"/>
              <a:t>s</a:t>
            </a:r>
            <a:r>
              <a:rPr lang="en-US" i="1" baseline="-25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s</a:t>
            </a:r>
            <a:r>
              <a:rPr lang="en-US" i="1" baseline="-25000" dirty="0" smtClean="0"/>
              <a:t>1</a:t>
            </a:r>
            <a:r>
              <a:rPr lang="en-US" dirty="0" smtClean="0"/>
              <a:t>, … </a:t>
            </a:r>
            <a:r>
              <a:rPr lang="en-US" i="1" dirty="0" smtClean="0"/>
              <a:t>s</a:t>
            </a:r>
            <a:r>
              <a:rPr lang="en-US" i="1" baseline="-25000" dirty="0" smtClean="0"/>
              <a:t>n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Instead of emitting a single distance, emit an array of distances, with respect to each source</a:t>
            </a:r>
          </a:p>
          <a:p>
            <a:pPr lvl="1"/>
            <a:r>
              <a:rPr lang="en-US" dirty="0" smtClean="0"/>
              <a:t>Reducer selects minimum for each element in array</a:t>
            </a:r>
          </a:p>
          <a:p>
            <a:r>
              <a:rPr lang="en-US" dirty="0" smtClean="0"/>
              <a:t>Does this scale?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901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Landmark Approach (aka sketches)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</a:t>
            </a:r>
            <a:r>
              <a:rPr lang="en-US" i="1" dirty="0" smtClean="0"/>
              <a:t>n</a:t>
            </a:r>
            <a:r>
              <a:rPr lang="en-US" dirty="0" smtClean="0"/>
              <a:t> seeds </a:t>
            </a:r>
            <a:r>
              <a:rPr lang="en-US" dirty="0" smtClean="0">
                <a:solidFill>
                  <a:srgbClr val="000000"/>
                </a:solidFill>
              </a:rPr>
              <a:t>{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0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, …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n</a:t>
            </a:r>
            <a:r>
              <a:rPr lang="en-US" dirty="0" smtClean="0">
                <a:solidFill>
                  <a:srgbClr val="000000"/>
                </a:solidFill>
              </a:rPr>
              <a:t>}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Compute distances from seeds to every node: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What can we conclude about distances?</a:t>
            </a:r>
          </a:p>
          <a:p>
            <a:pPr lvl="1"/>
            <a:r>
              <a:rPr lang="en-US" dirty="0" smtClean="0"/>
              <a:t>Insight: landmarks bound the maximum path length</a:t>
            </a:r>
          </a:p>
          <a:p>
            <a:r>
              <a:rPr lang="en-US" dirty="0" smtClean="0"/>
              <a:t>Lots of details:</a:t>
            </a:r>
          </a:p>
          <a:p>
            <a:pPr lvl="1"/>
            <a:r>
              <a:rPr lang="en-US" dirty="0" smtClean="0"/>
              <a:t>How to more tightly bound distances</a:t>
            </a:r>
          </a:p>
          <a:p>
            <a:pPr lvl="1"/>
            <a:r>
              <a:rPr lang="en-US" dirty="0" smtClean="0"/>
              <a:t>How to select landmarks (random isn’t the best…)</a:t>
            </a:r>
          </a:p>
          <a:p>
            <a:r>
              <a:rPr lang="en-US" dirty="0" smtClean="0"/>
              <a:t>Use multi-source parallel BFS implementation in MapReduce!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71600" y="2133600"/>
            <a:ext cx="14696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	=	[2, 1,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B 	=	[1, 1, 2]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	=	[4, 3,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	=	[1, 2, 4]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 rot="20517061">
            <a:off x="497563" y="2564683"/>
            <a:ext cx="878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Nodes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97011" y="2590800"/>
            <a:ext cx="21321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Distances to seeds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230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ld_cathedral_of_Kaliningrad_in_Russia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5745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</a:t>
            </a:r>
            <a:r>
              <a:rPr lang="en-US" sz="1000" b="0" dirty="0"/>
              <a:t>(Kaliningrad)</a:t>
            </a:r>
          </a:p>
        </p:txBody>
      </p:sp>
    </p:spTree>
    <p:extLst>
      <p:ext uri="{BB962C8B-B14F-4D97-AF65-F5344CB8AC3E}">
        <p14:creationId xmlns:p14="http://schemas.microsoft.com/office/powerpoint/2010/main" val="33178498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Some Graph Problems</a:t>
            </a:r>
          </a:p>
        </p:txBody>
      </p:sp>
      <p:sp>
        <p:nvSpPr>
          <p:cNvPr id="7475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Finding shortest paths</a:t>
            </a:r>
          </a:p>
          <a:p>
            <a:pPr lvl="1"/>
            <a:r>
              <a:rPr lang="en-GB" smtClean="0"/>
              <a:t>Routing Internet traffic and UPS trucks</a:t>
            </a:r>
          </a:p>
          <a:p>
            <a:r>
              <a:rPr lang="en-GB" smtClean="0"/>
              <a:t>Finding minimum spanning trees</a:t>
            </a:r>
          </a:p>
          <a:p>
            <a:pPr lvl="1"/>
            <a:r>
              <a:rPr lang="en-GB" smtClean="0"/>
              <a:t>Telco laying down fiber</a:t>
            </a:r>
          </a:p>
          <a:p>
            <a:r>
              <a:rPr lang="en-GB" smtClean="0"/>
              <a:t>Finding Max Flow</a:t>
            </a:r>
          </a:p>
          <a:p>
            <a:pPr lvl="1"/>
            <a:r>
              <a:rPr lang="en-GB" smtClean="0"/>
              <a:t>Airline scheduling</a:t>
            </a:r>
          </a:p>
          <a:p>
            <a:r>
              <a:rPr lang="en-GB" smtClean="0"/>
              <a:t>Identify “special” nodes and communities</a:t>
            </a:r>
          </a:p>
          <a:p>
            <a:pPr lvl="1"/>
            <a:r>
              <a:rPr lang="en-GB" smtClean="0"/>
              <a:t>Breaking up terrorist cells, spread of avian flu</a:t>
            </a:r>
          </a:p>
          <a:p>
            <a:r>
              <a:rPr lang="en-GB" smtClean="0"/>
              <a:t>Bipartite matching</a:t>
            </a:r>
          </a:p>
          <a:p>
            <a:pPr lvl="1"/>
            <a:r>
              <a:rPr lang="en-GB" smtClean="0"/>
              <a:t>Monster.com, Match.com</a:t>
            </a:r>
          </a:p>
          <a:p>
            <a:r>
              <a:rPr lang="en-GB" smtClean="0"/>
              <a:t>And of course... PageRank</a:t>
            </a:r>
          </a:p>
        </p:txBody>
      </p:sp>
    </p:spTree>
    <p:extLst>
      <p:ext uri="{BB962C8B-B14F-4D97-AF65-F5344CB8AC3E}">
        <p14:creationId xmlns:p14="http://schemas.microsoft.com/office/powerpoint/2010/main" val="36244479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graphs hard?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Irregular structure</a:t>
            </a:r>
          </a:p>
          <a:p>
            <a:r>
              <a:rPr lang="en-US" dirty="0" smtClean="0"/>
              <a:t>Irregular data access patterns</a:t>
            </a:r>
          </a:p>
          <a:p>
            <a:r>
              <a:rPr lang="en-US" dirty="0" smtClean="0"/>
              <a:t>Iterations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09436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and MapReduce (and Spark)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large class of graph algorithms involve:</a:t>
            </a:r>
          </a:p>
          <a:p>
            <a:pPr lvl="1"/>
            <a:r>
              <a:rPr lang="en-GB" dirty="0" smtClean="0"/>
              <a:t>Performing computations at each node: based on node features, edge features, and local link structure</a:t>
            </a:r>
          </a:p>
          <a:p>
            <a:pPr lvl="1"/>
            <a:r>
              <a:rPr lang="en-GB" dirty="0" smtClean="0"/>
              <a:t>Propagating computations: “traversing” the graph</a:t>
            </a:r>
          </a:p>
          <a:p>
            <a:r>
              <a:rPr lang="en-GB" dirty="0" smtClean="0"/>
              <a:t>Key questions:</a:t>
            </a:r>
          </a:p>
          <a:p>
            <a:pPr lvl="1"/>
            <a:r>
              <a:rPr lang="en-GB" dirty="0" smtClean="0"/>
              <a:t>How do you represent graph data in MapReduce (and Spark)?</a:t>
            </a:r>
          </a:p>
          <a:p>
            <a:pPr lvl="1"/>
            <a:r>
              <a:rPr lang="en-GB" dirty="0" smtClean="0"/>
              <a:t>How do you traverse a graph in MapReduce (and Spark)?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3828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48047</TotalTime>
  <Words>1984</Words>
  <Application>Microsoft Macintosh PowerPoint</Application>
  <PresentationFormat>On-screen Show (4:3)</PresentationFormat>
  <Paragraphs>498</Paragraphs>
  <Slides>57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58" baseType="lpstr">
      <vt:lpstr>Default Design</vt:lpstr>
      <vt:lpstr>PowerPoint Presentation</vt:lpstr>
      <vt:lpstr>PowerPoint Presentation</vt:lpstr>
      <vt:lpstr>What’s a graph?</vt:lpstr>
      <vt:lpstr>PowerPoint Presentation</vt:lpstr>
      <vt:lpstr>PowerPoint Presentation</vt:lpstr>
      <vt:lpstr>PowerPoint Presentation</vt:lpstr>
      <vt:lpstr>Some Graph Problems</vt:lpstr>
      <vt:lpstr>What makes graphs hard?</vt:lpstr>
      <vt:lpstr>Graphs and MapReduce (and Spark)</vt:lpstr>
      <vt:lpstr>Representing Graphs</vt:lpstr>
      <vt:lpstr>Adjacency Matrices</vt:lpstr>
      <vt:lpstr>Adjacency Matrices: Critique</vt:lpstr>
      <vt:lpstr>Adjacency Lists</vt:lpstr>
      <vt:lpstr>Adjacency Lists: Critique</vt:lpstr>
      <vt:lpstr>Edge Lists</vt:lpstr>
      <vt:lpstr>Edge Lists: Critique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Count.</vt:lpstr>
      <vt:lpstr>PowerPoint Presentation</vt:lpstr>
      <vt:lpstr>Graphs and MapReduce (and Spark)</vt:lpstr>
      <vt:lpstr>Single-Source Shortest Path</vt:lpstr>
      <vt:lpstr>Dijkstra’s Algorithm Example</vt:lpstr>
      <vt:lpstr>Dijkstra’s Algorithm Example</vt:lpstr>
      <vt:lpstr>Dijkstra’s Algorithm Example</vt:lpstr>
      <vt:lpstr>Dijkstra’s Algorithm Example</vt:lpstr>
      <vt:lpstr>Dijkstra’s Algorithm Example</vt:lpstr>
      <vt:lpstr>Dijkstra’s Algorithm Example</vt:lpstr>
      <vt:lpstr>Single-Source Shortest Path</vt:lpstr>
      <vt:lpstr>Finding the Shortest Path</vt:lpstr>
      <vt:lpstr>PowerPoint Presentation</vt:lpstr>
      <vt:lpstr>Visualizing Parallel BFS</vt:lpstr>
      <vt:lpstr>From Intuition to Algorithm</vt:lpstr>
      <vt:lpstr>Multiple Iterations Needed</vt:lpstr>
      <vt:lpstr>BFS Pseudo-Code</vt:lpstr>
      <vt:lpstr>Stopping Criterion</vt:lpstr>
      <vt:lpstr>Comparison to Dijkstra</vt:lpstr>
      <vt:lpstr>Single Source: Weighted Edges</vt:lpstr>
      <vt:lpstr>Stopping Criterion</vt:lpstr>
      <vt:lpstr>Additional Complexities</vt:lpstr>
      <vt:lpstr>Stopping Criterion</vt:lpstr>
      <vt:lpstr>Application: Social Search</vt:lpstr>
      <vt:lpstr>Social Search</vt:lpstr>
      <vt:lpstr>All-Pairs?</vt:lpstr>
      <vt:lpstr>Landmark Approach (aka sketches)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8733</cp:revision>
  <dcterms:created xsi:type="dcterms:W3CDTF">2012-08-31T06:36:49Z</dcterms:created>
  <dcterms:modified xsi:type="dcterms:W3CDTF">2016-02-02T20:37:19Z</dcterms:modified>
  <cp:category/>
</cp:coreProperties>
</file>